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99" r:id="rId2"/>
    <p:sldId id="405" r:id="rId3"/>
    <p:sldId id="401" r:id="rId4"/>
    <p:sldId id="402" r:id="rId5"/>
    <p:sldId id="490" r:id="rId6"/>
    <p:sldId id="491" r:id="rId7"/>
    <p:sldId id="492" r:id="rId8"/>
    <p:sldId id="495" r:id="rId9"/>
    <p:sldId id="493" r:id="rId10"/>
    <p:sldId id="494" r:id="rId11"/>
    <p:sldId id="497" r:id="rId12"/>
    <p:sldId id="498" r:id="rId13"/>
    <p:sldId id="499" r:id="rId14"/>
    <p:sldId id="500" r:id="rId15"/>
    <p:sldId id="501" r:id="rId16"/>
    <p:sldId id="502" r:id="rId17"/>
    <p:sldId id="503" r:id="rId18"/>
    <p:sldId id="504" r:id="rId19"/>
    <p:sldId id="505" r:id="rId20"/>
    <p:sldId id="506" r:id="rId21"/>
    <p:sldId id="507" r:id="rId22"/>
    <p:sldId id="508" r:id="rId23"/>
    <p:sldId id="48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9"/>
            <p14:sldId id="405"/>
            <p14:sldId id="401"/>
            <p14:sldId id="402"/>
            <p14:sldId id="490"/>
            <p14:sldId id="491"/>
            <p14:sldId id="492"/>
            <p14:sldId id="495"/>
            <p14:sldId id="493"/>
            <p14:sldId id="494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4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807" autoAdjust="0"/>
  </p:normalViewPr>
  <p:slideViewPr>
    <p:cSldViewPr snapToGrid="0">
      <p:cViewPr varScale="1">
        <p:scale>
          <a:sx n="72" d="100"/>
          <a:sy n="72" d="100"/>
        </p:scale>
        <p:origin x="91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idristij/dotnetbook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=""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=""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8729" y="516400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252447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/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ru-RU" sz="20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Различные слои управления памятью</a:t>
            </a:r>
            <a:endParaRPr lang="en-US" sz="2000" b="1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2.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Введение в сборку мусора</a:t>
            </a:r>
          </a:p>
          <a:p>
            <a:r>
              <a:rPr lang="ru-RU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3. Фаза маркировки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4. Фаза планирования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5. Фаза зачистки и сжатия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6. Продвинутые особенности</a:t>
            </a: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=""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IoContainer.Resolve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IWebService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&gt;(path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service.RunLongRunningRequest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1049000" y="257499"/>
            <a:ext cx="935731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37206" y="4488243"/>
            <a:ext cx="371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Не должно быть собрано </a:t>
            </a:r>
            <a:r>
              <a:rPr lang="en-US" dirty="0" smtClean="0"/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Может жить долго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23363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IoContainer.Resolve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IWebService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&gt;(path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service.RunLongRunningRequest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1049000" y="257499"/>
            <a:ext cx="935731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37206" y="4488243"/>
            <a:ext cx="371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Не должно быть собрано </a:t>
            </a:r>
            <a:r>
              <a:rPr lang="en-US" dirty="0" smtClean="0"/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Может жить долго</a:t>
            </a:r>
            <a:endParaRPr lang="ru-RU" dirty="0" smtClean="0"/>
          </a:p>
        </p:txBody>
      </p:sp>
      <p:sp>
        <p:nvSpPr>
          <p:cNvPr id="2" name="Прямоугольник 1"/>
          <p:cNvSpPr/>
          <p:nvPr/>
        </p:nvSpPr>
        <p:spPr>
          <a:xfrm>
            <a:off x="6699504" y="2755392"/>
            <a:ext cx="1158240" cy="475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053584" y="3230880"/>
            <a:ext cx="859536" cy="38404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81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IoContainer.Resolve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IWebService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&gt;(path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service.RunLongRunningRequest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37206" y="4488243"/>
            <a:ext cx="371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Не должно быть собрано </a:t>
            </a:r>
            <a:r>
              <a:rPr lang="en-US" dirty="0" smtClean="0"/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Может жить долго</a:t>
            </a:r>
            <a:endParaRPr lang="ru-RU" dirty="0" smtClean="0"/>
          </a:p>
        </p:txBody>
      </p:sp>
      <p:sp>
        <p:nvSpPr>
          <p:cNvPr id="2" name="Прямоугольник 1"/>
          <p:cNvSpPr/>
          <p:nvPr/>
        </p:nvSpPr>
        <p:spPr>
          <a:xfrm>
            <a:off x="6699504" y="2755392"/>
            <a:ext cx="1158240" cy="475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053584" y="3230880"/>
            <a:ext cx="859536" cy="38404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074426" y="1902889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DoSomething(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[]{</a:t>
            </a:r>
            <a:r>
              <a:rPr lang="en-US" dirty="0">
                <a:solidFill>
                  <a:srgbClr val="B41414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}))</a:t>
            </a:r>
            <a:endParaRPr lang="ru-RU" dirty="0"/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 registers</a:t>
            </a:r>
            <a:endParaRPr lang="en-US" dirty="0"/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 stack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849625" y="6065026"/>
            <a:ext cx="1419358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Стек потока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6466599" y="6065026"/>
            <a:ext cx="1419358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Регистры</a:t>
            </a:r>
            <a:endParaRPr lang="ru-RU" dirty="0"/>
          </a:p>
        </p:txBody>
      </p:sp>
      <p:sp>
        <p:nvSpPr>
          <p:cNvPr id="19" name="Стрелка вниз 18"/>
          <p:cNvSpPr/>
          <p:nvPr/>
        </p:nvSpPr>
        <p:spPr>
          <a:xfrm rot="2159585">
            <a:off x="4535423" y="5581750"/>
            <a:ext cx="256032" cy="451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низ 19"/>
          <p:cNvSpPr/>
          <p:nvPr/>
        </p:nvSpPr>
        <p:spPr>
          <a:xfrm rot="19549055">
            <a:off x="6919270" y="5580963"/>
            <a:ext cx="256032" cy="451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48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238005" y="2305615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if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(class1.HasChildren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class2 = class1.Children;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height = class2.ClacSumHeight();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eturn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 registers</a:t>
            </a:r>
            <a:endParaRPr lang="en-US" dirty="0"/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 stack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305046" y="2305615"/>
            <a:ext cx="37149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Два варианта </a:t>
            </a:r>
            <a:r>
              <a:rPr lang="ru-RU" dirty="0" err="1" smtClean="0"/>
              <a:t>скоупов</a:t>
            </a:r>
            <a:r>
              <a:rPr lang="ru-RU" dirty="0" smtClean="0"/>
              <a:t> переменных: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Переменная </a:t>
            </a:r>
            <a:r>
              <a:rPr lang="en-US" dirty="0" smtClean="0"/>
              <a:t>class1 </a:t>
            </a:r>
            <a:r>
              <a:rPr lang="ru-RU" dirty="0" smtClean="0"/>
              <a:t>доступна в течении жизни всего метода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Переменная </a:t>
            </a:r>
            <a:r>
              <a:rPr lang="en-US" dirty="0" smtClean="0"/>
              <a:t>class2 – </a:t>
            </a:r>
            <a:r>
              <a:rPr lang="ru-RU" dirty="0" smtClean="0"/>
              <a:t>только внутри блока </a:t>
            </a:r>
            <a:r>
              <a:rPr lang="en-US" dirty="0" smtClean="0"/>
              <a:t>if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Два варианта окончания </a:t>
            </a:r>
            <a:r>
              <a:rPr lang="ru-RU" dirty="0" err="1" smtClean="0"/>
              <a:t>скоупа</a:t>
            </a:r>
            <a:r>
              <a:rPr lang="ru-RU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Упрощенный: когда </a:t>
            </a:r>
            <a:r>
              <a:rPr lang="ru-RU" dirty="0" err="1" smtClean="0"/>
              <a:t>скоуп</a:t>
            </a:r>
            <a:r>
              <a:rPr lang="ru-RU" dirty="0" smtClean="0"/>
              <a:t> заканчивается вместе с лексическим блоком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Когда </a:t>
            </a:r>
            <a:r>
              <a:rPr lang="ru-RU" dirty="0" err="1" smtClean="0"/>
              <a:t>скоуп</a:t>
            </a:r>
            <a:r>
              <a:rPr lang="ru-RU" dirty="0" smtClean="0"/>
              <a:t> заканчивается с последним местом использования переменной</a:t>
            </a:r>
            <a:endParaRPr lang="ru-RU" dirty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094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(class1.HasChildren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class2 = class1.Children;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height = class2.ClacSumHeight();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eturn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 registers</a:t>
            </a:r>
            <a:endParaRPr lang="en-US" dirty="0"/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 stack</a:t>
            </a:r>
            <a:endParaRPr lang="en-US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855551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0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(class1.HasChildren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class2 = class1.Children;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height = class2.ClacSumHeight();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eturn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 registers</a:t>
            </a:r>
            <a:endParaRPr lang="en-US" dirty="0"/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 stack</a:t>
            </a:r>
            <a:endParaRPr lang="en-US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855551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class2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Стрелка вправо 1"/>
          <p:cNvSpPr/>
          <p:nvPr/>
        </p:nvSpPr>
        <p:spPr>
          <a:xfrm flipH="1">
            <a:off x="10483183" y="3992880"/>
            <a:ext cx="86788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960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(class1.HasChildren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class2 = class1.Children;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height = class2.ClacSumHeight();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eturn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 registers</a:t>
            </a:r>
            <a:endParaRPr lang="en-US" dirty="0"/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 stack</a:t>
            </a:r>
            <a:endParaRPr lang="en-US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rbx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rbx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rbx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93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(class1.HasChildren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class2 = </a:t>
            </a:r>
            <a:r>
              <a:rPr lang="en-US" sz="1400" dirty="0" smtClean="0">
                <a:solidFill>
                  <a:sysClr val="windowText" lastClr="000000"/>
                </a:solidFill>
                <a:latin typeface="Consolas" panose="020B0609020204030204" pitchFamily="49" charset="0"/>
              </a:rPr>
              <a:t>GetClass2Instance();</a:t>
            </a:r>
            <a:endParaRPr lang="en-US" sz="1400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height = class2.ClacSumHeight();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eturn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Eager roots</a:t>
            </a:r>
            <a:endParaRPr lang="en-US" dirty="0"/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 stack</a:t>
            </a:r>
            <a:endParaRPr lang="en-US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Fully</a:t>
            </a:r>
          </a:p>
          <a:p>
            <a:r>
              <a:rPr lang="en-US" sz="14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 </a:t>
            </a:r>
            <a:endParaRPr lang="ru-RU" sz="1400" dirty="0" smtClean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 smtClean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Правая фигурная скобка 1"/>
          <p:cNvSpPr/>
          <p:nvPr/>
        </p:nvSpPr>
        <p:spPr>
          <a:xfrm>
            <a:off x="8936736" y="2974848"/>
            <a:ext cx="182880" cy="1249680"/>
          </a:xfrm>
          <a:prstGeom prst="rightBrace">
            <a:avLst>
              <a:gd name="adj1" fmla="val 74999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9284113" y="3411261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Eager root collection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690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 stack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004" y="2504201"/>
            <a:ext cx="77168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Timer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ru-RU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Timer(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=&gt;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DateTime.Now.ToString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endParaRPr lang="ru-RU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smtClean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smtClean="0">
                <a:solidFill>
                  <a:srgbClr val="C81EFA"/>
                </a:solidFill>
                <a:latin typeface="Consolas" panose="020B0609020204030204" pitchFamily="49" charset="0"/>
              </a:rPr>
              <a:t>100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"Hello"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ru-RU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7327181" y="2073314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9132111" y="207331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430814" y="5391807"/>
            <a:ext cx="152399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Debug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9235744" y="5391807"/>
            <a:ext cx="152399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Release</a:t>
            </a:r>
            <a:endParaRPr lang="ru-RU" dirty="0"/>
          </a:p>
        </p:txBody>
      </p:sp>
      <p:sp>
        <p:nvSpPr>
          <p:cNvPr id="22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Eager roots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 stack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005" y="2073313"/>
            <a:ext cx="517330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sc.DoSomething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"Hello from </a:t>
            </a:r>
            <a:r>
              <a:rPr lang="en-US" sz="1400" dirty="0" err="1">
                <a:solidFill>
                  <a:srgbClr val="B41414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"In finalizer"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7327181" y="1634527"/>
            <a:ext cx="162763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msg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msg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msg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9132111" y="1642713"/>
            <a:ext cx="162763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 smtClean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 smtClean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 smtClean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 smtClean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 smtClean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252753" y="2921754"/>
            <a:ext cx="2531522" cy="31531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Eager roots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47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=""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=""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 stack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113189" y="1616725"/>
            <a:ext cx="600444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 Field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Random().Next() };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sc.DoSomething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Field;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DoSomething()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.Field.ToString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"Am I dead?"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"In finalizer"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7355294" y="1619611"/>
            <a:ext cx="60044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 Field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Rand…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.Field.ToString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"Am I dead?"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Field;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"In finalizer"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Eager roots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0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 stack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38004" y="2504201"/>
            <a:ext cx="7716809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Timer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ru-RU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Timer(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=&gt;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DateTime.Now.ToString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endParaRPr lang="ru-RU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smtClean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smtClean="0">
                <a:solidFill>
                  <a:srgbClr val="C81EFA"/>
                </a:solidFill>
                <a:latin typeface="Consolas" panose="020B0609020204030204" pitchFamily="49" charset="0"/>
              </a:rPr>
              <a:t>100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"Hello"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ru-RU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(timer);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7327181" y="207331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9132111" y="207331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430814" y="5391807"/>
            <a:ext cx="152399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Debug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9235744" y="5391807"/>
            <a:ext cx="152399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Release</a:t>
            </a:r>
            <a:endParaRPr lang="ru-RU" dirty="0"/>
          </a:p>
        </p:txBody>
      </p:sp>
      <p:sp>
        <p:nvSpPr>
          <p:cNvPr id="20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Eager roots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7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Locals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 stack</a:t>
            </a:r>
            <a:endParaRPr lang="en-US" dirty="0"/>
          </a:p>
        </p:txBody>
      </p:sp>
      <p:sp>
        <p:nvSpPr>
          <p:cNvPr id="20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Eager roots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54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72D6BB4-156C-4599-B98A-3DA852C5C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t="53051" r="55684" b="4703"/>
          <a:stretch/>
        </p:blipFill>
        <p:spPr>
          <a:xfrm>
            <a:off x="5002790" y="2127184"/>
            <a:ext cx="3118585" cy="289720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4E02D14-A823-41E4-B63F-AB3CF2C68147}"/>
              </a:ext>
            </a:extLst>
          </p:cNvPr>
          <p:cNvSpPr/>
          <p:nvPr/>
        </p:nvSpPr>
        <p:spPr>
          <a:xfrm>
            <a:off x="3253338" y="1482291"/>
            <a:ext cx="6910939" cy="3734602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7" y="3041583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5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5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9DA25D3-0CD6-431D-93DA-237974600296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2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6" y="1496315"/>
            <a:ext cx="2271663" cy="3207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AC2E09C-700F-467A-A2B1-C7B91D79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24" y="535612"/>
            <a:ext cx="4530775" cy="632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5D99A41-F3BB-4867-A6EE-6C5F144D1583}"/>
              </a:ext>
            </a:extLst>
          </p:cNvPr>
          <p:cNvSpPr txBox="1"/>
          <p:nvPr/>
        </p:nvSpPr>
        <p:spPr>
          <a:xfrm>
            <a:off x="6186324" y="5411452"/>
            <a:ext cx="46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https://github.com/sidristij/dotnetbook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6813" y="1496315"/>
            <a:ext cx="2271664" cy="32072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471" y="1496315"/>
            <a:ext cx="2271662" cy="32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=""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Фаза маркировки</a:t>
            </a:r>
            <a:endParaRPr lang="ru-RU" sz="36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 этой стадии:</a:t>
            </a:r>
          </a:p>
          <a:p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Garbage Collector </a:t>
            </a:r>
            <a:r>
              <a:rPr lang="ru-RU" dirty="0" smtClean="0"/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GC .NET </a:t>
            </a:r>
            <a:r>
              <a:rPr lang="ru-RU" dirty="0" smtClean="0"/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Всё, до чего не дошёл механизм обхода – мёртвые объекты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Если рассматривать простой сценарий, когда </a:t>
            </a:r>
            <a:r>
              <a:rPr lang="en-US" dirty="0" smtClean="0"/>
              <a:t>GC non-concurrent: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Managed </a:t>
            </a:r>
            <a:r>
              <a:rPr lang="ru-RU" dirty="0" smtClean="0"/>
              <a:t>потоки встают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Можно делать с памятью всё, что угодно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Например, обходить граф в поиске достижимых 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279106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 этой </a:t>
            </a:r>
            <a:r>
              <a:rPr lang="ru-RU" dirty="0" smtClean="0"/>
              <a:t>стадии для любого адреса из группы «корней»</a:t>
            </a:r>
          </a:p>
          <a:p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В заголовке объекта устанавливается флаг </a:t>
            </a:r>
            <a:r>
              <a:rPr lang="en-US" dirty="0" smtClean="0"/>
              <a:t>pin </a:t>
            </a:r>
            <a:r>
              <a:rPr lang="ru-RU" dirty="0" smtClean="0"/>
              <a:t>если объект </a:t>
            </a:r>
            <a:r>
              <a:rPr lang="en-US" dirty="0" smtClean="0"/>
              <a:t>– pinned (</a:t>
            </a:r>
            <a:r>
              <a:rPr lang="ru-RU" dirty="0" smtClean="0"/>
              <a:t>что понимается по таблице </a:t>
            </a:r>
            <a:r>
              <a:rPr lang="en-US" dirty="0" smtClean="0"/>
              <a:t>pinned handles)</a:t>
            </a: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Зная информацию о полях типа через </a:t>
            </a:r>
            <a:r>
              <a:rPr lang="en-US" dirty="0" err="1" smtClean="0"/>
              <a:t>MethodsTable</a:t>
            </a:r>
            <a:r>
              <a:rPr lang="en-US" dirty="0" smtClean="0"/>
              <a:t> </a:t>
            </a:r>
            <a:r>
              <a:rPr lang="ru-RU" dirty="0" smtClean="0"/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Объект маркируется как посещенный через простановку флага в указателе на </a:t>
            </a:r>
            <a:r>
              <a:rPr lang="en-US" dirty="0" smtClean="0"/>
              <a:t>VMT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Т.к. все </a:t>
            </a:r>
            <a:r>
              <a:rPr lang="en-US" dirty="0" smtClean="0"/>
              <a:t>VMT </a:t>
            </a:r>
            <a:r>
              <a:rPr lang="ru-RU" dirty="0" smtClean="0"/>
              <a:t>выровнены по размеру слова, то младшие 2 бита адреса не используются и могут быть задействованы при </a:t>
            </a:r>
            <a:r>
              <a:rPr lang="en-US" dirty="0" smtClean="0"/>
              <a:t>GC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Все исходящие указатели добавляются в стек адресов на обход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Обход заканчивается, когда стек адресов обхода пустеет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Все установленные флаги стираются во время фазы планирования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94461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=""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</a:t>
            </a:r>
            <a:endParaRPr lang="ru-RU" sz="36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30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string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path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Path.GetFullPath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(path);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Directory.Delete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(path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1049000" y="257499"/>
            <a:ext cx="935731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37206" y="4488243"/>
            <a:ext cx="371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Есть только 1 ссылка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18641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string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path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Path.GetFullPath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(path);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Directory.Delete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(path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Rectangle 66">
            <a:extLst>
              <a:ext uri="{FF2B5EF4-FFF2-40B4-BE49-F238E27FC236}">
                <a16:creationId xmlns:a16="http://schemas.microsoft.com/office/drawing/2014/main" xmlns="" id="{B6AAE36A-B7BD-4C0A-8C11-03312842026B}"/>
              </a:ext>
            </a:extLst>
          </p:cNvPr>
          <p:cNvSpPr/>
          <p:nvPr/>
        </p:nvSpPr>
        <p:spPr>
          <a:xfrm>
            <a:off x="11049000" y="257499"/>
            <a:ext cx="935731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7206" y="4488243"/>
            <a:ext cx="371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Не должно быть собрано </a:t>
            </a:r>
            <a:r>
              <a:rPr lang="en-US" dirty="0" smtClean="0"/>
              <a:t>GC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0301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8847</TotalTime>
  <Words>1251</Words>
  <Application>Microsoft Office PowerPoint</Application>
  <PresentationFormat>Широкоэкранный</PresentationFormat>
  <Paragraphs>494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Segoe UI Semibold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Sidristij</cp:lastModifiedBy>
  <cp:revision>97</cp:revision>
  <dcterms:created xsi:type="dcterms:W3CDTF">2018-09-29T08:14:48Z</dcterms:created>
  <dcterms:modified xsi:type="dcterms:W3CDTF">2019-04-05T20:20:02Z</dcterms:modified>
</cp:coreProperties>
</file>